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jpeg" ContentType="image/jpe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595160" y="3602160"/>
            <a:ext cx="900108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595160" y="4466880"/>
            <a:ext cx="900108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595160" y="3602160"/>
            <a:ext cx="439236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07480" y="3602160"/>
            <a:ext cx="439236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07480" y="4466880"/>
            <a:ext cx="439236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1595160" y="4466880"/>
            <a:ext cx="439236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595160" y="3602160"/>
            <a:ext cx="9001080" cy="165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1595160" y="3602160"/>
            <a:ext cx="9001080" cy="165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5058000" y="3602160"/>
            <a:ext cx="2074680" cy="1655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5058000" y="3602160"/>
            <a:ext cx="2074680" cy="1655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1595160" y="3602160"/>
            <a:ext cx="9001080" cy="1655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595160" y="3602160"/>
            <a:ext cx="9001080" cy="165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595160" y="3602160"/>
            <a:ext cx="4392360" cy="165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07480" y="3602160"/>
            <a:ext cx="4392360" cy="165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1595160" y="1122480"/>
            <a:ext cx="9001080" cy="1106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595160" y="3602160"/>
            <a:ext cx="439236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1595160" y="4466880"/>
            <a:ext cx="439236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07480" y="3602160"/>
            <a:ext cx="4392360" cy="165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595160" y="3602160"/>
            <a:ext cx="9001080" cy="1655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595160" y="3602160"/>
            <a:ext cx="4392360" cy="165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07480" y="3602160"/>
            <a:ext cx="439236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07480" y="4466880"/>
            <a:ext cx="439236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595160" y="3602160"/>
            <a:ext cx="439236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07480" y="3602160"/>
            <a:ext cx="439236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1595160" y="4466880"/>
            <a:ext cx="900108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595160" y="3602160"/>
            <a:ext cx="900108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1595160" y="4466880"/>
            <a:ext cx="900108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595160" y="3602160"/>
            <a:ext cx="439236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07480" y="3602160"/>
            <a:ext cx="439236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07480" y="4466880"/>
            <a:ext cx="439236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1595160" y="4466880"/>
            <a:ext cx="439236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595160" y="3602160"/>
            <a:ext cx="9001080" cy="165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1595160" y="3602160"/>
            <a:ext cx="9001080" cy="165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5058000" y="3602160"/>
            <a:ext cx="2074680" cy="165528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5058000" y="3602160"/>
            <a:ext cx="2074680" cy="1655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595160" y="3602160"/>
            <a:ext cx="9001080" cy="165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595160" y="3602160"/>
            <a:ext cx="4392360" cy="165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07480" y="3602160"/>
            <a:ext cx="4392360" cy="165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595160" y="1122480"/>
            <a:ext cx="9001080" cy="1106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95160" y="3602160"/>
            <a:ext cx="439236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595160" y="4466880"/>
            <a:ext cx="439236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07480" y="3602160"/>
            <a:ext cx="4392360" cy="165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595160" y="3602160"/>
            <a:ext cx="4392360" cy="1655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07480" y="3602160"/>
            <a:ext cx="439236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07480" y="4466880"/>
            <a:ext cx="439236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95160" y="3602160"/>
            <a:ext cx="439236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07480" y="3602160"/>
            <a:ext cx="439236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595160" y="4466880"/>
            <a:ext cx="9001080" cy="789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Fare clic per modificare lo stile del titolo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1595160" y="3602160"/>
            <a:ext cx="9001080" cy="165528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Fare clic per modificare lo stile del sottotitolo dello schema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27/07/16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E5ECAF0-DEEB-4AD8-B5B7-3AB3DDA5AACF}" type="slidenum">
              <a:rPr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&lt;numero&gt;</a:t>
            </a:fld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Rockwell"/>
              </a:rPr>
              <a:t>Fai clic per modificare il formato del testo della struttura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1600" spc="-1">
                <a:latin typeface="Rockwell"/>
              </a:rPr>
              <a:t>Secondo livello struttura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400" spc="-1">
                <a:latin typeface="Rockwell"/>
              </a:rPr>
              <a:t>Terzo livello struttura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1200" spc="-1">
                <a:latin typeface="Rockwell"/>
              </a:rPr>
              <a:t>Quarto livello struttura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Rockwell"/>
              </a:rPr>
              <a:t>Quinto livello struttura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Rockwell"/>
              </a:rPr>
              <a:t>Sesto livello struttura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Rockwell"/>
              </a:rPr>
              <a:t>Settimo livello struttura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Fare clic per modificare lo stile del titolo</a:t>
            </a:r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Fai clic per modificare il formato del testo della struttura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Secondo livello struttura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Terzo livello struttura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Quarto livello struttura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Quinto livello struttura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Sesto livello struttura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Settimo livello strutturaFare clic per modificare stili del testo dello schema</a:t>
            </a:r>
            <a:endParaRPr/>
          </a:p>
          <a:p>
            <a:pPr lvl="1" marL="685800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Secondo livello</a:t>
            </a:r>
            <a:endParaRPr/>
          </a:p>
          <a:p>
            <a:pPr lvl="2" marL="1143000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Terzo livello</a:t>
            </a:r>
            <a:endParaRPr/>
          </a:p>
          <a:p>
            <a:pPr lvl="3" marL="1600200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Quarto livello</a:t>
            </a:r>
            <a:endParaRPr/>
          </a:p>
          <a:p>
            <a:pPr lvl="4" marL="2057400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Quinto livello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27/07/16</a:t>
            </a:r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C3E3A16-F8AA-468E-ABFA-8402C6A325E3}" type="slidenum">
              <a:rPr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&lt;numero&gt;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ic"/>
              </a:rPr>
              <a:t>American</a:t>
            </a:r>
            <a:r>
              <a:rPr b="1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mic"/>
              </a:rPr>
              <a:t>
</a:t>
            </a:r>
            <a:endParaRPr/>
          </a:p>
        </p:txBody>
      </p:sp>
      <p:sp>
        <p:nvSpPr>
          <p:cNvPr id="80" name="TextShape 2"/>
          <p:cNvSpPr txBox="1"/>
          <p:nvPr/>
        </p:nvSpPr>
        <p:spPr>
          <a:xfrm>
            <a:off x="1595160" y="2531160"/>
            <a:ext cx="900108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it-IT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The Soak in a dream!</a:t>
            </a:r>
            <a:endParaRPr/>
          </a:p>
        </p:txBody>
      </p:sp>
      <p:sp>
        <p:nvSpPr>
          <p:cNvPr id="81" name="CustomShape 3"/>
          <p:cNvSpPr/>
          <p:nvPr/>
        </p:nvSpPr>
        <p:spPr>
          <a:xfrm>
            <a:off x="9178560" y="5684760"/>
            <a:ext cx="283572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Russo Gennaro</a:t>
            </a:r>
            <a:endParaRPr/>
          </a:p>
          <a:p>
            <a:pPr algn="ctr">
              <a:lnSpc>
                <a:spcPct val="100000"/>
              </a:lnSpc>
            </a:pP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 </a:t>
            </a: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Corsuto Antonio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3208680" y="0"/>
            <a:ext cx="471780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lang="it-IT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Layout del Sito</a:t>
            </a:r>
            <a:endParaRPr/>
          </a:p>
        </p:txBody>
      </p:sp>
      <p:pic>
        <p:nvPicPr>
          <p:cNvPr id="103" name="Immagine 5" descr=""/>
          <p:cNvPicPr/>
          <p:nvPr/>
        </p:nvPicPr>
        <p:blipFill>
          <a:blip r:embed="rId1"/>
          <a:stretch/>
        </p:blipFill>
        <p:spPr>
          <a:xfrm>
            <a:off x="6510240" y="779760"/>
            <a:ext cx="5402520" cy="5923080"/>
          </a:xfrm>
          <a:prstGeom prst="rect">
            <a:avLst/>
          </a:prstGeom>
          <a:ln>
            <a:noFill/>
          </a:ln>
        </p:spPr>
      </p:pic>
      <p:pic>
        <p:nvPicPr>
          <p:cNvPr id="104" name="Immagine 6" descr=""/>
          <p:cNvPicPr/>
          <p:nvPr/>
        </p:nvPicPr>
        <p:blipFill>
          <a:blip r:embed="rId2"/>
          <a:stretch/>
        </p:blipFill>
        <p:spPr>
          <a:xfrm>
            <a:off x="183600" y="923400"/>
            <a:ext cx="4040280" cy="5779800"/>
          </a:xfrm>
          <a:prstGeom prst="rect">
            <a:avLst/>
          </a:prstGeom>
          <a:ln>
            <a:noFill/>
          </a:ln>
        </p:spPr>
      </p:pic>
      <p:sp>
        <p:nvSpPr>
          <p:cNvPr id="105" name="CustomShape 2"/>
          <p:cNvSpPr/>
          <p:nvPr/>
        </p:nvSpPr>
        <p:spPr>
          <a:xfrm>
            <a:off x="4627440" y="923400"/>
            <a:ext cx="14792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lang="it-IT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Film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magine 3" descr=""/>
          <p:cNvPicPr/>
          <p:nvPr/>
        </p:nvPicPr>
        <p:blipFill>
          <a:blip r:embed="rId1"/>
          <a:stretch/>
        </p:blipFill>
        <p:spPr>
          <a:xfrm>
            <a:off x="6921000" y="483120"/>
            <a:ext cx="5026680" cy="6085080"/>
          </a:xfrm>
          <a:prstGeom prst="rect">
            <a:avLst/>
          </a:prstGeom>
          <a:ln>
            <a:noFill/>
          </a:ln>
        </p:spPr>
      </p:pic>
      <p:pic>
        <p:nvPicPr>
          <p:cNvPr id="107" name="Immagine 4" descr=""/>
          <p:cNvPicPr/>
          <p:nvPr/>
        </p:nvPicPr>
        <p:blipFill>
          <a:blip r:embed="rId2"/>
          <a:stretch/>
        </p:blipFill>
        <p:spPr>
          <a:xfrm>
            <a:off x="286920" y="811440"/>
            <a:ext cx="3371040" cy="575640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3658320" y="311040"/>
            <a:ext cx="3262320" cy="17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lang="it-IT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Coming Soon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magine 3" descr=""/>
          <p:cNvPicPr/>
          <p:nvPr/>
        </p:nvPicPr>
        <p:blipFill>
          <a:blip r:embed="rId1"/>
          <a:stretch/>
        </p:blipFill>
        <p:spPr>
          <a:xfrm>
            <a:off x="5995440" y="1184760"/>
            <a:ext cx="6031800" cy="4462200"/>
          </a:xfrm>
          <a:prstGeom prst="rect">
            <a:avLst/>
          </a:prstGeom>
          <a:ln>
            <a:noFill/>
          </a:ln>
        </p:spPr>
      </p:pic>
      <p:pic>
        <p:nvPicPr>
          <p:cNvPr id="110" name="Immagine 4" descr=""/>
          <p:cNvPicPr/>
          <p:nvPr/>
        </p:nvPicPr>
        <p:blipFill>
          <a:blip r:embed="rId2"/>
          <a:stretch/>
        </p:blipFill>
        <p:spPr>
          <a:xfrm>
            <a:off x="204480" y="1184760"/>
            <a:ext cx="3256920" cy="4675680"/>
          </a:xfrm>
          <a:prstGeom prst="rect">
            <a:avLst/>
          </a:prstGeom>
          <a:ln>
            <a:noFill/>
          </a:ln>
        </p:spPr>
      </p:pic>
      <p:sp>
        <p:nvSpPr>
          <p:cNvPr id="111" name="CustomShape 1"/>
          <p:cNvSpPr/>
          <p:nvPr/>
        </p:nvSpPr>
        <p:spPr>
          <a:xfrm>
            <a:off x="3740760" y="983880"/>
            <a:ext cx="197460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lang="it-IT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About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magine 3" descr=""/>
          <p:cNvPicPr/>
          <p:nvPr/>
        </p:nvPicPr>
        <p:blipFill>
          <a:blip r:embed="rId1"/>
          <a:stretch/>
        </p:blipFill>
        <p:spPr>
          <a:xfrm>
            <a:off x="190440" y="917280"/>
            <a:ext cx="3552120" cy="5068440"/>
          </a:xfrm>
          <a:prstGeom prst="rect">
            <a:avLst/>
          </a:prstGeom>
          <a:ln>
            <a:noFill/>
          </a:ln>
        </p:spPr>
      </p:pic>
      <p:pic>
        <p:nvPicPr>
          <p:cNvPr id="113" name="Immagine 4" descr=""/>
          <p:cNvPicPr/>
          <p:nvPr/>
        </p:nvPicPr>
        <p:blipFill>
          <a:blip r:embed="rId2"/>
          <a:stretch/>
        </p:blipFill>
        <p:spPr>
          <a:xfrm>
            <a:off x="5182920" y="917280"/>
            <a:ext cx="6851160" cy="506844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3360240" y="-31680"/>
            <a:ext cx="426060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lang="it-IT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Listino Prezzi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magine 3" descr=""/>
          <p:cNvPicPr/>
          <p:nvPr/>
        </p:nvPicPr>
        <p:blipFill>
          <a:blip r:embed="rId1"/>
          <a:stretch/>
        </p:blipFill>
        <p:spPr>
          <a:xfrm>
            <a:off x="6185160" y="617400"/>
            <a:ext cx="5830560" cy="5622840"/>
          </a:xfrm>
          <a:prstGeom prst="rect">
            <a:avLst/>
          </a:prstGeom>
          <a:ln>
            <a:noFill/>
          </a:ln>
        </p:spPr>
      </p:pic>
      <p:pic>
        <p:nvPicPr>
          <p:cNvPr id="116" name="Immagine 4" descr=""/>
          <p:cNvPicPr/>
          <p:nvPr/>
        </p:nvPicPr>
        <p:blipFill>
          <a:blip r:embed="rId2"/>
          <a:stretch/>
        </p:blipFill>
        <p:spPr>
          <a:xfrm>
            <a:off x="225000" y="772560"/>
            <a:ext cx="3342600" cy="5267160"/>
          </a:xfrm>
          <a:prstGeom prst="rect">
            <a:avLst/>
          </a:prstGeom>
          <a:ln>
            <a:noFill/>
          </a:ln>
        </p:spPr>
      </p:pic>
      <p:sp>
        <p:nvSpPr>
          <p:cNvPr id="117" name="CustomShape 1"/>
          <p:cNvSpPr/>
          <p:nvPr/>
        </p:nvSpPr>
        <p:spPr>
          <a:xfrm>
            <a:off x="3741840" y="596880"/>
            <a:ext cx="20876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lang="it-IT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Foods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magine 3" descr=""/>
          <p:cNvPicPr/>
          <p:nvPr/>
        </p:nvPicPr>
        <p:blipFill>
          <a:blip r:embed="rId1"/>
          <a:stretch/>
        </p:blipFill>
        <p:spPr>
          <a:xfrm>
            <a:off x="243000" y="1072080"/>
            <a:ext cx="3873600" cy="5199480"/>
          </a:xfrm>
          <a:prstGeom prst="rect">
            <a:avLst/>
          </a:prstGeom>
          <a:ln>
            <a:noFill/>
          </a:ln>
        </p:spPr>
      </p:pic>
      <p:pic>
        <p:nvPicPr>
          <p:cNvPr id="119" name="Immagine 4" descr=""/>
          <p:cNvPicPr/>
          <p:nvPr/>
        </p:nvPicPr>
        <p:blipFill>
          <a:blip r:embed="rId2"/>
          <a:stretch/>
        </p:blipFill>
        <p:spPr>
          <a:xfrm>
            <a:off x="6380640" y="817560"/>
            <a:ext cx="5555880" cy="591444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2826360" y="0"/>
            <a:ext cx="437508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lang="it-IT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Registrazione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magine 3" descr=""/>
          <p:cNvPicPr/>
          <p:nvPr/>
        </p:nvPicPr>
        <p:blipFill>
          <a:blip r:embed="rId1"/>
          <a:stretch/>
        </p:blipFill>
        <p:spPr>
          <a:xfrm>
            <a:off x="4823640" y="1027440"/>
            <a:ext cx="7279920" cy="5385600"/>
          </a:xfrm>
          <a:prstGeom prst="rect">
            <a:avLst/>
          </a:prstGeom>
          <a:ln>
            <a:noFill/>
          </a:ln>
        </p:spPr>
      </p:pic>
      <p:pic>
        <p:nvPicPr>
          <p:cNvPr id="122" name="Immagine 4" descr=""/>
          <p:cNvPicPr/>
          <p:nvPr/>
        </p:nvPicPr>
        <p:blipFill>
          <a:blip r:embed="rId2"/>
          <a:stretch/>
        </p:blipFill>
        <p:spPr>
          <a:xfrm>
            <a:off x="105840" y="1108800"/>
            <a:ext cx="3597120" cy="5098680"/>
          </a:xfrm>
          <a:prstGeom prst="rect">
            <a:avLst/>
          </a:prstGeom>
          <a:ln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3699720" y="0"/>
            <a:ext cx="1672920" cy="82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lang="it-IT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Login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magine 3" descr=""/>
          <p:cNvPicPr/>
          <p:nvPr/>
        </p:nvPicPr>
        <p:blipFill>
          <a:blip r:embed="rId1"/>
          <a:stretch/>
        </p:blipFill>
        <p:spPr>
          <a:xfrm>
            <a:off x="4607640" y="1077840"/>
            <a:ext cx="7493040" cy="5434560"/>
          </a:xfrm>
          <a:prstGeom prst="rect">
            <a:avLst/>
          </a:prstGeom>
          <a:ln>
            <a:noFill/>
          </a:ln>
        </p:spPr>
      </p:pic>
      <p:pic>
        <p:nvPicPr>
          <p:cNvPr id="125" name="Immagine 4" descr=""/>
          <p:cNvPicPr/>
          <p:nvPr/>
        </p:nvPicPr>
        <p:blipFill>
          <a:blip r:embed="rId2"/>
          <a:stretch/>
        </p:blipFill>
        <p:spPr>
          <a:xfrm>
            <a:off x="86400" y="1193760"/>
            <a:ext cx="3431520" cy="4923360"/>
          </a:xfrm>
          <a:prstGeom prst="rect">
            <a:avLst/>
          </a:prstGeom>
          <a:ln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2534040" y="154440"/>
            <a:ext cx="414648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lang="it-IT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Home Admin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magine 3" descr=""/>
          <p:cNvPicPr/>
          <p:nvPr/>
        </p:nvPicPr>
        <p:blipFill>
          <a:blip r:embed="rId1"/>
          <a:stretch/>
        </p:blipFill>
        <p:spPr>
          <a:xfrm>
            <a:off x="5821200" y="833400"/>
            <a:ext cx="6174000" cy="5848920"/>
          </a:xfrm>
          <a:prstGeom prst="rect">
            <a:avLst/>
          </a:prstGeom>
          <a:ln>
            <a:noFill/>
          </a:ln>
        </p:spPr>
      </p:pic>
      <p:pic>
        <p:nvPicPr>
          <p:cNvPr id="128" name="Immagine 5" descr=""/>
          <p:cNvPicPr/>
          <p:nvPr/>
        </p:nvPicPr>
        <p:blipFill>
          <a:blip r:embed="rId2"/>
          <a:stretch/>
        </p:blipFill>
        <p:spPr>
          <a:xfrm>
            <a:off x="105120" y="936360"/>
            <a:ext cx="3579840" cy="541944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2128320" y="0"/>
            <a:ext cx="73850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lang="it-IT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Admin/Inserimento/Film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magine 4" descr=""/>
          <p:cNvPicPr/>
          <p:nvPr/>
        </p:nvPicPr>
        <p:blipFill>
          <a:blip r:embed="rId1"/>
          <a:stretch/>
        </p:blipFill>
        <p:spPr>
          <a:xfrm>
            <a:off x="5918760" y="939600"/>
            <a:ext cx="6131520" cy="5408640"/>
          </a:xfrm>
          <a:prstGeom prst="rect">
            <a:avLst/>
          </a:prstGeom>
          <a:ln>
            <a:noFill/>
          </a:ln>
        </p:spPr>
      </p:pic>
      <p:pic>
        <p:nvPicPr>
          <p:cNvPr id="131" name="Immagine 5" descr=""/>
          <p:cNvPicPr/>
          <p:nvPr/>
        </p:nvPicPr>
        <p:blipFill>
          <a:blip r:embed="rId2"/>
          <a:stretch/>
        </p:blipFill>
        <p:spPr>
          <a:xfrm>
            <a:off x="136080" y="1106280"/>
            <a:ext cx="3711600" cy="5075280"/>
          </a:xfrm>
          <a:prstGeom prst="rect">
            <a:avLst/>
          </a:prstGeom>
          <a:ln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1254960" y="16200"/>
            <a:ext cx="93279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lang="it-IT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Admin/Inserimento/Proiezione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669680" y="301320"/>
            <a:ext cx="91436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lang="it-IT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Obiettivi del Progetto</a:t>
            </a:r>
            <a:endParaRPr/>
          </a:p>
        </p:txBody>
      </p:sp>
      <p:sp>
        <p:nvSpPr>
          <p:cNvPr id="83" name="CustomShape 2"/>
          <p:cNvSpPr/>
          <p:nvPr/>
        </p:nvSpPr>
        <p:spPr>
          <a:xfrm>
            <a:off x="478440" y="2026440"/>
            <a:ext cx="11501280" cy="26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L’obbiettivo principale del progetto è la creazione di un sito web user friendly, pensato per le aziende il cui scopo finale è la vendita on line di biglietti per la proiezione di pellicole, in cui l’utente potrà trovare tutto ciò di cui ha bisogno per l’acquisto degli stessi.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magine 7" descr=""/>
          <p:cNvPicPr/>
          <p:nvPr/>
        </p:nvPicPr>
        <p:blipFill>
          <a:blip r:embed="rId1"/>
          <a:stretch/>
        </p:blipFill>
        <p:spPr>
          <a:xfrm>
            <a:off x="6428160" y="553680"/>
            <a:ext cx="5083200" cy="593028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1009080" y="752040"/>
            <a:ext cx="406872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lang="it-IT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Schema E-R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magine 3" descr=""/>
          <p:cNvPicPr/>
          <p:nvPr/>
        </p:nvPicPr>
        <p:blipFill>
          <a:blip r:embed="rId1"/>
          <a:stretch/>
        </p:blipFill>
        <p:spPr>
          <a:xfrm>
            <a:off x="1813680" y="838080"/>
            <a:ext cx="8488800" cy="5787720"/>
          </a:xfrm>
          <a:prstGeom prst="rect">
            <a:avLst/>
          </a:prstGeom>
          <a:ln>
            <a:noFill/>
          </a:ln>
        </p:spPr>
      </p:pic>
      <p:sp>
        <p:nvSpPr>
          <p:cNvPr id="136" name="CustomShape 1"/>
          <p:cNvSpPr/>
          <p:nvPr/>
        </p:nvSpPr>
        <p:spPr>
          <a:xfrm>
            <a:off x="2680200" y="-85320"/>
            <a:ext cx="64706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lang="it-IT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Schema Relazionale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2585880" y="-85320"/>
            <a:ext cx="66596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lang="it-IT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 </a:t>
            </a:r>
            <a:r>
              <a:rPr lang="it-IT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Architettura software</a:t>
            </a:r>
            <a:endParaRPr/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84960" y="720000"/>
            <a:ext cx="2795040" cy="604800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6408000" y="1648080"/>
            <a:ext cx="2647800" cy="324792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3"/>
          <a:stretch/>
        </p:blipFill>
        <p:spPr>
          <a:xfrm>
            <a:off x="9645480" y="1008000"/>
            <a:ext cx="2018520" cy="466596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4"/>
          <a:stretch/>
        </p:blipFill>
        <p:spPr>
          <a:xfrm>
            <a:off x="3312000" y="1202760"/>
            <a:ext cx="2247840" cy="462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375640" y="171000"/>
            <a:ext cx="70419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lang="it-IT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Analisi dei siti esistenti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1460160" y="1508400"/>
            <a:ext cx="3497400" cy="101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lang="it-IT" sz="5400" spc="-1" strike="noStrike" u="sng">
                <a:solidFill>
                  <a:srgbClr val="6ba9da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The Space</a:t>
            </a:r>
            <a:endParaRPr/>
          </a:p>
        </p:txBody>
      </p:sp>
      <p:pic>
        <p:nvPicPr>
          <p:cNvPr id="86" name="Immagine 9" descr=""/>
          <p:cNvPicPr/>
          <p:nvPr/>
        </p:nvPicPr>
        <p:blipFill>
          <a:blip r:embed="rId1"/>
          <a:stretch/>
        </p:blipFill>
        <p:spPr>
          <a:xfrm>
            <a:off x="7125840" y="1094400"/>
            <a:ext cx="3395880" cy="5632560"/>
          </a:xfrm>
          <a:prstGeom prst="rect">
            <a:avLst/>
          </a:prstGeom>
          <a:ln>
            <a:noFill/>
          </a:ln>
        </p:spPr>
      </p:pic>
      <p:sp>
        <p:nvSpPr>
          <p:cNvPr id="87" name="CustomShape 3"/>
          <p:cNvSpPr/>
          <p:nvPr/>
        </p:nvSpPr>
        <p:spPr>
          <a:xfrm>
            <a:off x="304920" y="2655000"/>
            <a:ext cx="6095520" cy="265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Come oggetto di rappresentazione è stato selezionato The Space Cinema.</a:t>
            </a:r>
            <a:endParaRPr/>
          </a:p>
          <a:p>
            <a:pPr>
              <a:lnSpc>
                <a:spcPct val="100000"/>
              </a:lnSpc>
            </a:pPr>
            <a:r>
              <a:rPr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Essa è un’azienda leader nel settore con dislocazione su scala Nazionale.</a:t>
            </a:r>
            <a:endParaRPr/>
          </a:p>
          <a:p>
            <a:pPr>
              <a:lnSpc>
                <a:spcPct val="100000"/>
              </a:lnSpc>
            </a:pPr>
            <a:r>
              <a:rPr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Il sito ha un’interfaccia user friendly, quindi, utilizzabile sia dall’utente novizio che da quello più esperto.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magine 3" descr=""/>
          <p:cNvPicPr/>
          <p:nvPr/>
        </p:nvPicPr>
        <p:blipFill>
          <a:blip r:embed="rId1"/>
          <a:stretch/>
        </p:blipFill>
        <p:spPr>
          <a:xfrm>
            <a:off x="7283160" y="167400"/>
            <a:ext cx="3472560" cy="652284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1192320" y="572040"/>
            <a:ext cx="4603680" cy="101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lang="it-IT" sz="5400" spc="-1" strike="noStrike" u="sng">
                <a:solidFill>
                  <a:srgbClr val="6ba9da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AMC </a:t>
            </a:r>
            <a:r>
              <a:rPr lang="it-IT" sz="5400" spc="-1" strike="noStrike" u="sng">
                <a:solidFill>
                  <a:srgbClr val="6ba9da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Theatres</a:t>
            </a:r>
            <a:endParaRPr/>
          </a:p>
        </p:txBody>
      </p:sp>
      <p:sp>
        <p:nvSpPr>
          <p:cNvPr id="90" name="CustomShape 2"/>
          <p:cNvSpPr/>
          <p:nvPr/>
        </p:nvSpPr>
        <p:spPr>
          <a:xfrm>
            <a:off x="90360" y="1675440"/>
            <a:ext cx="7092360" cy="350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Spostandoci su scala internazionale, </a:t>
            </a:r>
            <a:endParaRPr/>
          </a:p>
          <a:p>
            <a:pPr>
              <a:lnSpc>
                <a:spcPct val="100000"/>
              </a:lnSpc>
            </a:pP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prendiamo come esempio un’azienda </a:t>
            </a:r>
            <a:endParaRPr/>
          </a:p>
          <a:p>
            <a:pPr>
              <a:lnSpc>
                <a:spcPct val="100000"/>
              </a:lnSpc>
            </a:pP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leader nel settore quale è AMC Theatres.</a:t>
            </a:r>
            <a:endParaRPr/>
          </a:p>
          <a:p>
            <a:pPr>
              <a:lnSpc>
                <a:spcPct val="100000"/>
              </a:lnSpc>
            </a:pP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Essa è presente sul mercato Americano ed </a:t>
            </a:r>
            <a:endParaRPr/>
          </a:p>
          <a:p>
            <a:pPr>
              <a:lnSpc>
                <a:spcPct val="100000"/>
              </a:lnSpc>
            </a:pP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è una delle principali redattrici di </a:t>
            </a:r>
            <a:endParaRPr/>
          </a:p>
          <a:p>
            <a:pPr>
              <a:lnSpc>
                <a:spcPct val="100000"/>
              </a:lnSpc>
            </a:pP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report sugli incassi delle più importanti </a:t>
            </a:r>
            <a:endParaRPr/>
          </a:p>
          <a:p>
            <a:pPr>
              <a:lnSpc>
                <a:spcPct val="100000"/>
              </a:lnSpc>
            </a:pP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pellicole.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814480" y="224280"/>
            <a:ext cx="65480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lang="it-IT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Funzionalità del sito</a:t>
            </a:r>
            <a:endParaRPr/>
          </a:p>
        </p:txBody>
      </p:sp>
      <p:sp>
        <p:nvSpPr>
          <p:cNvPr id="92" name="CustomShape 2"/>
          <p:cNvSpPr/>
          <p:nvPr/>
        </p:nvSpPr>
        <p:spPr>
          <a:xfrm>
            <a:off x="165600" y="1147320"/>
            <a:ext cx="11643840" cy="48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Il sito offre varie funzionalità: 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Lato Utente: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457200" indent="-456840">
              <a:lnSpc>
                <a:spcPct val="100000"/>
              </a:lnSpc>
              <a:buClr>
                <a:srgbClr val="ffffff"/>
              </a:buClr>
              <a:buFont typeface="StarSymbol"/>
              <a:buAutoNum type="arabicParenR"/>
            </a:pPr>
            <a:r>
              <a:rPr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Visualizzazione delle proiezioni presenti;</a:t>
            </a:r>
            <a:endParaRPr/>
          </a:p>
          <a:p>
            <a:pPr marL="457200" indent="-456840">
              <a:lnSpc>
                <a:spcPct val="100000"/>
              </a:lnSpc>
              <a:buClr>
                <a:srgbClr val="ffffff"/>
              </a:buClr>
              <a:buFont typeface="StarSymbol"/>
              <a:buAutoNum type="arabicParenR"/>
            </a:pPr>
            <a:r>
              <a:rPr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Visualizzazione del catalogo Bistrot;</a:t>
            </a:r>
            <a:endParaRPr/>
          </a:p>
          <a:p>
            <a:pPr marL="457200" indent="-456840">
              <a:lnSpc>
                <a:spcPct val="100000"/>
              </a:lnSpc>
              <a:buClr>
                <a:srgbClr val="ffffff"/>
              </a:buClr>
              <a:buFont typeface="StarSymbol"/>
              <a:buAutoNum type="arabicParenR"/>
            </a:pPr>
            <a:r>
              <a:rPr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Visualizzazione del costo dei biglietti;</a:t>
            </a:r>
            <a:endParaRPr/>
          </a:p>
          <a:p>
            <a:pPr marL="457200" indent="-456840">
              <a:lnSpc>
                <a:spcPct val="100000"/>
              </a:lnSpc>
              <a:buClr>
                <a:srgbClr val="ffffff"/>
              </a:buClr>
              <a:buFont typeface="StarSymbol"/>
              <a:buAutoNum type="arabicParenR"/>
            </a:pPr>
            <a:r>
              <a:rPr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Visualizzazione dei film in prossima uscita;</a:t>
            </a:r>
            <a:endParaRPr/>
          </a:p>
          <a:p>
            <a:pPr marL="457200" indent="-456840">
              <a:lnSpc>
                <a:spcPct val="100000"/>
              </a:lnSpc>
              <a:buClr>
                <a:srgbClr val="ffffff"/>
              </a:buClr>
              <a:buFont typeface="StarSymbol"/>
              <a:buAutoNum type="arabicParenR"/>
            </a:pPr>
            <a:r>
              <a:rPr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Visualizzazione degli Eventi Speciali (Es. Sconti, Classici Disney);</a:t>
            </a:r>
            <a:endParaRPr/>
          </a:p>
          <a:p>
            <a:pPr marL="457200" indent="-456840">
              <a:lnSpc>
                <a:spcPct val="100000"/>
              </a:lnSpc>
              <a:buClr>
                <a:srgbClr val="ffffff"/>
              </a:buClr>
              <a:buFont typeface="StarSymbol"/>
              <a:buAutoNum type="arabicParenR"/>
            </a:pPr>
            <a:r>
              <a:rPr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Visualizzazione posizione Cinema &amp; Contatti;</a:t>
            </a:r>
            <a:endParaRPr/>
          </a:p>
          <a:p>
            <a:pPr marL="457200" indent="-456840">
              <a:lnSpc>
                <a:spcPct val="100000"/>
              </a:lnSpc>
              <a:buClr>
                <a:srgbClr val="ffffff"/>
              </a:buClr>
              <a:buFont typeface="StarSymbol"/>
              <a:buAutoNum type="arabicParenR"/>
            </a:pPr>
            <a:r>
              <a:rPr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Registrazione Utente e Login;</a:t>
            </a:r>
            <a:endParaRPr/>
          </a:p>
          <a:p>
            <a:pPr marL="457200" indent="-456840">
              <a:lnSpc>
                <a:spcPct val="100000"/>
              </a:lnSpc>
              <a:buClr>
                <a:srgbClr val="ffffff"/>
              </a:buClr>
              <a:buFont typeface="StarSymbol"/>
              <a:buAutoNum type="arabicParenR"/>
            </a:pPr>
            <a:r>
              <a:rPr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Acquisto del biglietto tramite la selezione del posto;</a:t>
            </a:r>
            <a:endParaRPr/>
          </a:p>
          <a:p>
            <a:pPr marL="457200" indent="-456840">
              <a:lnSpc>
                <a:spcPct val="100000"/>
              </a:lnSpc>
              <a:buClr>
                <a:srgbClr val="ffffff"/>
              </a:buClr>
              <a:buFont typeface="StarSymbol"/>
              <a:buAutoNum type="arabicParenR"/>
            </a:pPr>
            <a:r>
              <a:rPr lang="it-IT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Visualizzazione Cronologica degli acquisti;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86120" y="1253160"/>
            <a:ext cx="7986960" cy="362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Lato Amministratore: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457200" indent="-456840">
              <a:lnSpc>
                <a:spcPct val="100000"/>
              </a:lnSpc>
              <a:buClr>
                <a:srgbClr val="ffffff"/>
              </a:buClr>
              <a:buFont typeface="StarSymbol"/>
              <a:buAutoNum type="arabicParenR"/>
            </a:pP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Inserimento proiezioni;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2) Inserimento Film;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3) Modifica prezzo di una determinata proiezione;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94" name="CustomShape 2"/>
          <p:cNvSpPr/>
          <p:nvPr/>
        </p:nvSpPr>
        <p:spPr>
          <a:xfrm>
            <a:off x="3042720" y="204840"/>
            <a:ext cx="62391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it-IT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Funzionalità del sito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765080" y="249840"/>
            <a:ext cx="822312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lang="it-IT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Diagramma Navigazionale</a:t>
            </a:r>
            <a:endParaRPr/>
          </a:p>
        </p:txBody>
      </p:sp>
      <p:pic>
        <p:nvPicPr>
          <p:cNvPr id="96" name="Immagine 5" descr=""/>
          <p:cNvPicPr/>
          <p:nvPr/>
        </p:nvPicPr>
        <p:blipFill>
          <a:blip r:embed="rId1"/>
          <a:stretch/>
        </p:blipFill>
        <p:spPr>
          <a:xfrm>
            <a:off x="4159080" y="1086480"/>
            <a:ext cx="3152160" cy="577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2647440" y="0"/>
            <a:ext cx="63561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lang="it-IT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Mappa dei contenuti</a:t>
            </a:r>
            <a:endParaRPr/>
          </a:p>
        </p:txBody>
      </p:sp>
      <p:pic>
        <p:nvPicPr>
          <p:cNvPr id="98" name="Immagine 5" descr=""/>
          <p:cNvPicPr/>
          <p:nvPr/>
        </p:nvPicPr>
        <p:blipFill>
          <a:blip r:embed="rId1"/>
          <a:stretch/>
        </p:blipFill>
        <p:spPr>
          <a:xfrm>
            <a:off x="975600" y="923400"/>
            <a:ext cx="9699480" cy="581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1308960" y="236880"/>
            <a:ext cx="42987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lang="it-IT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Tema del sito</a:t>
            </a:r>
            <a:endParaRPr/>
          </a:p>
        </p:txBody>
      </p:sp>
      <p:pic>
        <p:nvPicPr>
          <p:cNvPr id="100" name="Immagine 4" descr=""/>
          <p:cNvPicPr/>
          <p:nvPr/>
        </p:nvPicPr>
        <p:blipFill>
          <a:blip r:embed="rId1"/>
          <a:stretch/>
        </p:blipFill>
        <p:spPr>
          <a:xfrm>
            <a:off x="6710040" y="115920"/>
            <a:ext cx="4862160" cy="6645240"/>
          </a:xfrm>
          <a:prstGeom prst="rect">
            <a:avLst/>
          </a:prstGeom>
          <a:ln>
            <a:noFill/>
          </a:ln>
        </p:spPr>
      </p:pic>
      <p:sp>
        <p:nvSpPr>
          <p:cNvPr id="101" name="CustomShape 2"/>
          <p:cNvSpPr/>
          <p:nvPr/>
        </p:nvSpPr>
        <p:spPr>
          <a:xfrm>
            <a:off x="97560" y="1473480"/>
            <a:ext cx="6618240" cy="39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Il sito si presenta con un design</a:t>
            </a:r>
            <a:endParaRPr/>
          </a:p>
          <a:p>
            <a:pPr>
              <a:lnSpc>
                <a:spcPct val="100000"/>
              </a:lnSpc>
            </a:pP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accattivante ma allo stesso tempo molto </a:t>
            </a:r>
            <a:endParaRPr/>
          </a:p>
          <a:p>
            <a:pPr>
              <a:lnSpc>
                <a:spcPct val="100000"/>
              </a:lnSpc>
            </a:pP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semplice ed intuitivo. </a:t>
            </a:r>
            <a:endParaRPr/>
          </a:p>
          <a:p>
            <a:pPr>
              <a:lnSpc>
                <a:spcPct val="100000"/>
              </a:lnSpc>
            </a:pP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I colori sono sviluppati in modo da </a:t>
            </a:r>
            <a:endParaRPr/>
          </a:p>
          <a:p>
            <a:pPr>
              <a:lnSpc>
                <a:spcPct val="100000"/>
              </a:lnSpc>
            </a:pP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richiamare l’attenzione dell’utente </a:t>
            </a:r>
            <a:endParaRPr/>
          </a:p>
          <a:p>
            <a:pPr>
              <a:lnSpc>
                <a:spcPct val="100000"/>
              </a:lnSpc>
            </a:pP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facendo si che esso possa subito </a:t>
            </a:r>
            <a:endParaRPr/>
          </a:p>
          <a:p>
            <a:pPr>
              <a:lnSpc>
                <a:spcPct val="100000"/>
              </a:lnSpc>
            </a:pP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riconoscere le classiche funzionalità </a:t>
            </a:r>
            <a:endParaRPr/>
          </a:p>
          <a:p>
            <a:pPr>
              <a:lnSpc>
                <a:spcPct val="100000"/>
              </a:lnSpc>
            </a:pP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presenti anche sui siti delle compagnie </a:t>
            </a:r>
            <a:endParaRPr/>
          </a:p>
          <a:p>
            <a:pPr>
              <a:lnSpc>
                <a:spcPct val="100000"/>
              </a:lnSpc>
            </a:pPr>
            <a:r>
              <a:rPr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Leader del settore.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TM04033921[[fn=Damascato]]</Template>
  <TotalTime>310</TotalTime>
  <Application>LibreOffice/5.0.2.2$Windows_X86_64 LibreOffice_project/37b43f919e4de5eeaca9b9755ed688758a8251fe</Application>
  <Paragraphs>66</Paragraphs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2016-07-26T09:49:01Z</dcterms:created>
  <dc:creator>Mario Pio</dc:creator>
  <dc:language>it-IT</dc:language>
  <dcterms:modified xsi:type="dcterms:W3CDTF">2016-07-27T13:16:44Z</dcterms:modified>
  <cp:revision>29</cp:revision>
  <dc:title>American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21</vt:i4>
  </property>
</Properties>
</file>